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57" r:id="rId4"/>
    <p:sldId id="260" r:id="rId5"/>
    <p:sldId id="261" r:id="rId6"/>
    <p:sldId id="264" r:id="rId7"/>
    <p:sldId id="262" r:id="rId8"/>
    <p:sldId id="265" r:id="rId9"/>
    <p:sldId id="267" r:id="rId10"/>
    <p:sldId id="258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8D7613FE-1F8D-46C2-B84E-FAD42A3FE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34AEF926-3D3D-4363-92A8-D1DF52555BD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59887532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87798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20843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6284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500341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692535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698131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71364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1631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81321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31144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84331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676593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1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4277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5785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985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427C36-F168-403A-81C8-9EF2095CD801}" type="datetimeFigureOut">
              <a:rPr lang="hr-HR" smtClean="0"/>
              <a:t>5.8.2020.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2E8892-6A57-48D9-9805-ADF409D132E7}" type="slidenum">
              <a:rPr lang="hr-HR" smtClean="0"/>
              <a:t>‹#›</a:t>
            </a:fld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E2888474-A0E9-4BAA-BDB8-9ED90D4ED66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AA1A800F-940B-4E9C-9C01-44BA00ECD6F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86397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Blue_mussel_clump.jpg" TargetMode="External"/><Relationship Id="rId5" Type="http://schemas.openxmlformats.org/officeDocument/2006/relationships/image" Target="../media/image51.jpg"/><Relationship Id="rId4" Type="http://schemas.openxmlformats.org/officeDocument/2006/relationships/hyperlink" Target="https://pxhere.com/el/photo/71201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lly_Oak_(Quercus_ilex)_acorns,_April,_Sydney_Royal_Botanic_Gardens,_Australia_(16498241353).jpg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.wikipedia.org/wiki/Puma_americk%C3%A1" TargetMode="Externa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hyperlink" Target="https://en.wikipedia.org/wiki/Fromia_milleporella" TargetMode="External"/><Relationship Id="rId26" Type="http://schemas.openxmlformats.org/officeDocument/2006/relationships/image" Target="../media/image23.jpg"/><Relationship Id="rId3" Type="http://schemas.openxmlformats.org/officeDocument/2006/relationships/image" Target="../media/image4.jpg"/><Relationship Id="rId21" Type="http://schemas.openxmlformats.org/officeDocument/2006/relationships/image" Target="../media/image19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6.jpg"/><Relationship Id="rId25" Type="http://schemas.openxmlformats.org/officeDocument/2006/relationships/image" Target="../media/image22.jpg"/><Relationship Id="rId2" Type="http://schemas.openxmlformats.org/officeDocument/2006/relationships/image" Target="../media/image3.jpg"/><Relationship Id="rId16" Type="http://schemas.openxmlformats.org/officeDocument/2006/relationships/hyperlink" Target="http://thetravellersanghamitra.blogspot.com/2010/03/touch-of-tropical-rain-forest-in-india.html" TargetMode="External"/><Relationship Id="rId20" Type="http://schemas.openxmlformats.org/officeDocument/2006/relationships/image" Target="../media/image18.jpg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1.jpg"/><Relationship Id="rId5" Type="http://schemas.openxmlformats.org/officeDocument/2006/relationships/image" Target="../media/image6.jpg"/><Relationship Id="rId15" Type="http://schemas.openxmlformats.org/officeDocument/2006/relationships/image" Target="../media/image15.JPG"/><Relationship Id="rId23" Type="http://schemas.openxmlformats.org/officeDocument/2006/relationships/image" Target="../media/image20.jpg"/><Relationship Id="rId28" Type="http://schemas.openxmlformats.org/officeDocument/2006/relationships/hyperlink" Target="https://en.wikipedia.org/wiki/Pinus_patula" TargetMode="External"/><Relationship Id="rId10" Type="http://schemas.openxmlformats.org/officeDocument/2006/relationships/image" Target="../media/image11.jpg"/><Relationship Id="rId19" Type="http://schemas.openxmlformats.org/officeDocument/2006/relationships/image" Target="../media/image17.jpg"/><Relationship Id="rId31" Type="http://schemas.openxmlformats.org/officeDocument/2006/relationships/hyperlink" Target="https://commons.wikimedia.org/wiki/File:Paramuricea_clavata_(Risso,_1826).jpg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hyperlink" Target="https://pxhere.com/es/photo/168863" TargetMode="External"/><Relationship Id="rId22" Type="http://schemas.openxmlformats.org/officeDocument/2006/relationships/hyperlink" Target="http://commons.wikimedia.org/wiki/File:Aplysina_fistularis_(Yellow_tube_sponge).jpg" TargetMode="External"/><Relationship Id="rId27" Type="http://schemas.openxmlformats.org/officeDocument/2006/relationships/image" Target="../media/image24.jpg"/><Relationship Id="rId30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www.e-sfera.hr/dodatni-digitalni-sadrzaji/c98072ee-e440-4405-906a-fdb96bb5e88e/" TargetMode="External"/><Relationship Id="rId7" Type="http://schemas.openxmlformats.org/officeDocument/2006/relationships/hyperlink" Target="https://en.wikipedia.org/wiki/Otto_Folin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hyperlink" Target="https://en.m.wikipedia.org/wiki/Microscope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2.jpg"/><Relationship Id="rId4" Type="http://schemas.openxmlformats.org/officeDocument/2006/relationships/image" Target="../media/image28.png"/><Relationship Id="rId9" Type="http://schemas.openxmlformats.org/officeDocument/2006/relationships/hyperlink" Target="http://blogs.lse.ac.uk/impactofsocialsciences/2015/10/13/ideological-inheritances-in-the-data-revolu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ristoteles" TargetMode="External"/><Relationship Id="rId7" Type="http://schemas.openxmlformats.org/officeDocument/2006/relationships/hyperlink" Target="http://ohrizzonti.blogspot.com/2015/10/i-di-caprio-del-nobel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s://global-geography.org/af/Geography/Europe/Sweden/Pictures/Uppsala/Carl_von_Linne" TargetMode="Externa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hyperlink" Target="https://fabiusmaximus.com/2016/01/26/us-biological-attack-on-ukraine-93425/" TargetMode="External"/><Relationship Id="rId7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hyperlink" Target="https://commons.wikimedia.org/wiki/File:Archaea.gif" TargetMode="External"/><Relationship Id="rId4" Type="http://schemas.openxmlformats.org/officeDocument/2006/relationships/image" Target="../media/image37.gif"/><Relationship Id="rId9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e-sfera.hr/dodatni-digitalni-sadrzaji/c98072ee-e440-4405-906a-fdb96bb5e88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hyperlink" Target="https://pxhere.com/en/photo/1350403" TargetMode="External"/><Relationship Id="rId7" Type="http://schemas.openxmlformats.org/officeDocument/2006/relationships/hyperlink" Target="https://pxhere.com/es/photo/1155499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hyperlink" Target="https://ru.wikipedia.org/wiki/%D0%A4%D0%B0%D0%B9%D0%BB:Fraxinus_pennsylvanica_leaf.jpg" TargetMode="External"/><Relationship Id="rId4" Type="http://schemas.openxmlformats.org/officeDocument/2006/relationships/image" Target="../media/image44.jpg"/><Relationship Id="rId9" Type="http://schemas.openxmlformats.org/officeDocument/2006/relationships/hyperlink" Target="http://commons.wikimedia.org/wiki/File:Beautiful_birch_leaves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hyperlink" Target="https://en.wiktionary.org/wiki/lipa" TargetMode="External"/><Relationship Id="rId7" Type="http://schemas.openxmlformats.org/officeDocument/2006/relationships/hyperlink" Target="http://commons.wikimedia.org/wiki/File:Beautiful_birch_leaves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hyperlink" Target="https://pxhere.com/cs/photo/787613" TargetMode="External"/><Relationship Id="rId4" Type="http://schemas.openxmlformats.org/officeDocument/2006/relationships/image" Target="../media/image48.jpg"/><Relationship Id="rId9" Type="http://schemas.openxmlformats.org/officeDocument/2006/relationships/hyperlink" Target="https://en.wikipedia.org/wiki/File:Sweetbay_Magnolia_Magnolia_virginiana_Flower_Closeup_2242px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03E6B8C-4801-49FC-AC10-DB0932BB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96" y="638162"/>
            <a:ext cx="8767860" cy="1388165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RAZNOLIKOST I RAZVRSTAVANJE ŽIVIH BIĆA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8FF53A7-72FB-4531-A140-C3A101F6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42" y="3012677"/>
            <a:ext cx="6168501" cy="269364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43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51ADB9-67D3-4F36-A2ED-33BFC682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157" y="2839226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EB75232-4E98-451F-987A-43AA476D0F88}"/>
              </a:ext>
            </a:extLst>
          </p:cNvPr>
          <p:cNvSpPr txBox="1"/>
          <p:nvPr/>
        </p:nvSpPr>
        <p:spPr>
          <a:xfrm>
            <a:off x="235357" y="3713190"/>
            <a:ext cx="3158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 err="1"/>
              <a:t>Pedoče</a:t>
            </a:r>
            <a:r>
              <a:rPr lang="hr-HR" sz="1400" b="1" i="1" dirty="0"/>
              <a:t>, </a:t>
            </a:r>
            <a:r>
              <a:rPr lang="hr-HR" sz="1400" b="1" i="1" dirty="0" err="1"/>
              <a:t>mušule</a:t>
            </a:r>
            <a:r>
              <a:rPr lang="hr-HR" sz="1400" b="1" i="1" dirty="0"/>
              <a:t>, dagnje - govorimo li o istoj vrsti? Kojoj?</a:t>
            </a:r>
          </a:p>
          <a:p>
            <a:pPr algn="ctr"/>
            <a:r>
              <a:rPr lang="hr-HR" sz="1400" b="1" i="1" dirty="0"/>
              <a:t>Košutica, močvarni tulipan, </a:t>
            </a:r>
            <a:r>
              <a:rPr lang="hr-HR" sz="1400" b="1" i="1" dirty="0" err="1"/>
              <a:t>kockavica</a:t>
            </a:r>
            <a:r>
              <a:rPr lang="hr-HR" sz="1400" b="1" i="1" dirty="0"/>
              <a:t> - je li riječ o istoj vrsti?</a:t>
            </a:r>
          </a:p>
          <a:p>
            <a:pPr algn="ctr"/>
            <a:r>
              <a:rPr lang="hr-HR" sz="1400" b="1" i="1" dirty="0"/>
              <a:t>Pokušaj pronaći još neke primjere vrsta koje se u nas u svakodnevnom govoru različito nazivaju.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0F0D4060-2590-4937-B9CD-0968D5283ECA}"/>
              </a:ext>
            </a:extLst>
          </p:cNvPr>
          <p:cNvSpPr txBox="1">
            <a:spLocks/>
          </p:cNvSpPr>
          <p:nvPr/>
        </p:nvSpPr>
        <p:spPr bwMode="gray">
          <a:xfrm>
            <a:off x="464421" y="446574"/>
            <a:ext cx="7267339" cy="13488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Pojedini se organizmi u različitim krajevima i različitim državama različito nazivaju -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NARODNA (UOBIČAJENA) IMENA.</a:t>
            </a: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Ona se </a:t>
            </a:r>
            <a:r>
              <a:rPr lang="hr-HR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rabe u stručnoj i znanstvenoj literaturi već se upotrebljavaju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ZNANSTVENA IMENA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pojedinih vrsta.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BC6F311-FB37-4A29-A387-2C9A8B6D0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36914" y="2258650"/>
            <a:ext cx="2999543" cy="3999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DFED959-8B76-4A37-9D87-09B21B007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26961" y="3176527"/>
            <a:ext cx="3481389" cy="2409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92552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AC0E35-41BD-47EC-86B7-2E4E47A6B8B2}"/>
              </a:ext>
            </a:extLst>
          </p:cNvPr>
          <p:cNvSpPr txBox="1">
            <a:spLocks/>
          </p:cNvSpPr>
          <p:nvPr/>
        </p:nvSpPr>
        <p:spPr bwMode="gray">
          <a:xfrm>
            <a:off x="445213" y="3929922"/>
            <a:ext cx="5010707" cy="6704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NARODNO IME: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česmina, česvina, hrast crnika</a:t>
            </a:r>
          </a:p>
          <a:p>
            <a:pPr algn="ctr"/>
            <a:r>
              <a:rPr lang="hr-H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ZNANSTVENO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Quercus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ilex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015C09C-CCAF-40D9-8B0F-6D0B19AA3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3946" y="1033468"/>
            <a:ext cx="3993240" cy="264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4C73FA62-F0E7-4DE6-B37A-17E8939A99B0}"/>
              </a:ext>
            </a:extLst>
          </p:cNvPr>
          <p:cNvSpPr txBox="1">
            <a:spLocks/>
          </p:cNvSpPr>
          <p:nvPr/>
        </p:nvSpPr>
        <p:spPr bwMode="gray">
          <a:xfrm>
            <a:off x="5191760" y="5669280"/>
            <a:ext cx="6758227" cy="7598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NARODNO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cougar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planinski lav, puma,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catamount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pantera</a:t>
            </a:r>
          </a:p>
          <a:p>
            <a:pPr algn="ctr"/>
            <a:r>
              <a:rPr lang="hr-H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ZNANSTVENO IME: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Felis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concolor</a:t>
            </a:r>
            <a:r>
              <a:rPr lang="hr-HR" sz="1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1E62FD3-CAB7-42D1-9B7D-888751ED5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39379" y="2302933"/>
            <a:ext cx="4358821" cy="3041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671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AA277F6F-D66B-43D2-89D6-24B822D52365}"/>
              </a:ext>
            </a:extLst>
          </p:cNvPr>
          <p:cNvSpPr txBox="1">
            <a:spLocks/>
          </p:cNvSpPr>
          <p:nvPr/>
        </p:nvSpPr>
        <p:spPr bwMode="gray">
          <a:xfrm>
            <a:off x="289373" y="221200"/>
            <a:ext cx="6346204" cy="12783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 obzira na veličinu i raznolikost svi živi organizmi imaju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zajednička obilježja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Istraženo je i znanstveno opisano oko 1,8 milijuna vrsta, a smatra se da na Zemlji postoji oko 8,7 milijuna različitih vrsta.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F0BC84B-57CD-4F85-B7DC-4810F497B4FD}"/>
              </a:ext>
            </a:extLst>
          </p:cNvPr>
          <p:cNvSpPr txBox="1">
            <a:spLocks/>
          </p:cNvSpPr>
          <p:nvPr/>
        </p:nvSpPr>
        <p:spPr bwMode="gray">
          <a:xfrm>
            <a:off x="3488274" y="1630206"/>
            <a:ext cx="5258540" cy="12251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Ljudi su oduvijek pokušavali razvrstati živa bića u neke smislene skupine / kategorije koje su obično bile povezane s uporabom organizama (jestiv, nejestiv, otrovan, ljekovit i sl.). 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B92C164-FC87-4FD3-B85E-43574B6C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408" y="3784615"/>
            <a:ext cx="1253304" cy="127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D135C13-676F-437D-AD21-48E5B5FF2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9" t="7369" r="10369" b="10369"/>
          <a:stretch/>
        </p:blipFill>
        <p:spPr>
          <a:xfrm>
            <a:off x="4999053" y="5350090"/>
            <a:ext cx="1755914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ADF69B9-68BF-4CCD-887C-0C3BFB26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303" y="5443321"/>
            <a:ext cx="1654192" cy="110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FD34FE96-919D-4083-80EC-03E5BCB82E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7" t="1391" r="9952" b="6395"/>
          <a:stretch/>
        </p:blipFill>
        <p:spPr>
          <a:xfrm>
            <a:off x="8939903" y="332646"/>
            <a:ext cx="1253305" cy="978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5CC475B-178E-4457-934D-543A125BE3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8" r="39150"/>
          <a:stretch/>
        </p:blipFill>
        <p:spPr>
          <a:xfrm>
            <a:off x="5150184" y="3761408"/>
            <a:ext cx="1061007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8F11432-9A2E-4842-8C03-D45AB8F65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448" y="4747333"/>
            <a:ext cx="1219313" cy="161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AFC34D9-18D6-4AA8-9E4E-03D068CC8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237" y="311135"/>
            <a:ext cx="1385118" cy="92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71C86383-EE05-4696-9E1F-1DC94F4BB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8177" y="4070169"/>
            <a:ext cx="1057545" cy="1411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CAFDD9F-B66F-4016-B08B-894ED8904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4796" y="3663435"/>
            <a:ext cx="1136001" cy="1515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F74EBAF-74C3-45F5-8722-7BEE75888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7851" y="5723729"/>
            <a:ext cx="1482677" cy="98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289AF5E8-CC22-42B2-84D9-F5E0EED0BA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5764" y="5273850"/>
            <a:ext cx="1053653" cy="128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ACC6C4B7-3FF2-439E-B6F8-5E2FE4981D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156452" y="2655783"/>
            <a:ext cx="1254101" cy="83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E4D10F74-DF16-4B22-BCC3-0D14557918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515602" y="3400592"/>
            <a:ext cx="1433671" cy="1075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32B11701-0C28-4742-8475-0755C372B4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370617" y="3272985"/>
            <a:ext cx="1144373" cy="102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EABEE088-B049-4AED-97B1-8E877D1013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1111434" y="1486718"/>
            <a:ext cx="1080566" cy="894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9D0848F4-E4A3-403E-A734-D56F7B3217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2563" y="1584150"/>
            <a:ext cx="1153708" cy="865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0AAF7624-48AD-4638-92FE-CD18A8ED7D9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287695" y="2153661"/>
            <a:ext cx="935199" cy="124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4FD50D15-4244-4B57-9803-14EA812169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262" y="5247952"/>
            <a:ext cx="1549325" cy="95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938E7540-6B21-49B8-8AAC-52517C17D1C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829" t="-861" r="8254" b="14195"/>
          <a:stretch/>
        </p:blipFill>
        <p:spPr>
          <a:xfrm>
            <a:off x="2040059" y="5534695"/>
            <a:ext cx="1253305" cy="110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3BF5BC7B-88BE-4541-97B8-26B046684A2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896" t="13495" r="3769" b="5826"/>
          <a:stretch/>
        </p:blipFill>
        <p:spPr>
          <a:xfrm>
            <a:off x="756556" y="4097856"/>
            <a:ext cx="1089031" cy="95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4271EEDD-A19B-476C-99FB-6DBF2E09BCE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65699" y="2624763"/>
            <a:ext cx="1220019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7D134AF-C1D7-4605-81B2-0042DBA548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227674" y="3873719"/>
            <a:ext cx="978643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A68C3608-83AF-41C5-AD9C-320A2569037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4227" y="1719969"/>
            <a:ext cx="1260760" cy="94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id="{87EBD239-1CF1-4CCB-A069-0C472BA73AE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465871" y="2849372"/>
            <a:ext cx="1475869" cy="98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1450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B6AEBB2-9633-45B7-BC95-D8143251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3276" y="1260629"/>
            <a:ext cx="593928" cy="576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867A8AE-771E-4029-BA9F-8893B18A990B}"/>
              </a:ext>
            </a:extLst>
          </p:cNvPr>
          <p:cNvSpPr txBox="1"/>
          <p:nvPr/>
        </p:nvSpPr>
        <p:spPr>
          <a:xfrm>
            <a:off x="9640470" y="1932498"/>
            <a:ext cx="264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/>
              <a:t>Čemu služi periodni sustav elemenata u kemiji?</a:t>
            </a:r>
          </a:p>
          <a:p>
            <a:pPr algn="ctr"/>
            <a:r>
              <a:rPr lang="hr-HR" sz="1400" b="1" i="1" dirty="0"/>
              <a:t>Usporedi to s pregledom živog svijeta u biologiji.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66FDAF5C-7F64-47DC-84DE-C93ECB89F90A}"/>
              </a:ext>
            </a:extLst>
          </p:cNvPr>
          <p:cNvSpPr txBox="1">
            <a:spLocks/>
          </p:cNvSpPr>
          <p:nvPr/>
        </p:nvSpPr>
        <p:spPr bwMode="gray">
          <a:xfrm>
            <a:off x="379679" y="501438"/>
            <a:ext cx="6417226" cy="9072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Znanstvenici su pokušavali identificirati i imenovati te pronaći sličnosti među poznatim, izumrlim i novootkrivenim vrstama prije Charlesa Darwina.</a:t>
            </a:r>
          </a:p>
        </p:txBody>
      </p:sp>
      <p:pic>
        <p:nvPicPr>
          <p:cNvPr id="6" name="Picture 2">
            <a:hlinkClick r:id="rId3"/>
            <a:extLst>
              <a:ext uri="{FF2B5EF4-FFF2-40B4-BE49-F238E27FC236}">
                <a16:creationId xmlns:a16="http://schemas.microsoft.com/office/drawing/2014/main" id="{9C372B1D-CA65-4BCB-A891-441F1B04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10789622" y="4394448"/>
            <a:ext cx="644815" cy="60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1CBDABD-FC46-41F6-ABC2-87512B931A7B}"/>
              </a:ext>
            </a:extLst>
          </p:cNvPr>
          <p:cNvSpPr txBox="1"/>
          <p:nvPr/>
        </p:nvSpPr>
        <p:spPr>
          <a:xfrm>
            <a:off x="10605016" y="5097296"/>
            <a:ext cx="105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ISTRAŽI 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84BE733-BAF1-46CC-BC50-B2B9C9F829EA}"/>
              </a:ext>
            </a:extLst>
          </p:cNvPr>
          <p:cNvSpPr/>
          <p:nvPr/>
        </p:nvSpPr>
        <p:spPr>
          <a:xfrm>
            <a:off x="2648333" y="4724886"/>
            <a:ext cx="142042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RB 110. str.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43F3B24-AE42-4290-A385-D6C9EB76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7236" y="4547452"/>
            <a:ext cx="635447" cy="60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48B43438-2FDD-4FAA-8378-17544C2CED7C}"/>
              </a:ext>
            </a:extLst>
          </p:cNvPr>
          <p:cNvSpPr txBox="1"/>
          <p:nvPr/>
        </p:nvSpPr>
        <p:spPr>
          <a:xfrm>
            <a:off x="644511" y="4746507"/>
            <a:ext cx="47024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ISTRAŽI</a:t>
            </a:r>
          </a:p>
          <a:p>
            <a:endParaRPr lang="hr-HR" sz="16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1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Upoznaj uporabu slikovnih </a:t>
            </a:r>
            <a:r>
              <a:rPr lang="hr-HR" sz="15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dihomatskih</a:t>
            </a:r>
            <a:r>
              <a:rPr lang="hr-HR" sz="15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ključeva za određivanje kukaca i/ili puževa i/ili školjkaša i/ili biljaka.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74276F3-B072-4A77-8A25-E2F492C0E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511" y="2001688"/>
            <a:ext cx="3046706" cy="217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76BAC83-52CE-4002-91E8-FBF3FDC32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95381" y="1837555"/>
            <a:ext cx="2440678" cy="344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985078D-B151-4BB9-8A92-3CCB9E51A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087459" y="2265848"/>
            <a:ext cx="2011680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5346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409D62F-4EDF-478D-9EA1-23843C22BEC5}"/>
              </a:ext>
            </a:extLst>
          </p:cNvPr>
          <p:cNvSpPr txBox="1">
            <a:spLocks/>
          </p:cNvSpPr>
          <p:nvPr/>
        </p:nvSpPr>
        <p:spPr bwMode="gray">
          <a:xfrm>
            <a:off x="321700" y="461638"/>
            <a:ext cx="5258540" cy="7615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Starogrčki filozof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Aristotel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prvi je pokušao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svrstati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poznate organizme u skupine biljaka i životinja.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39C9571-E033-4031-B247-3A1C7C7DC594}"/>
              </a:ext>
            </a:extLst>
          </p:cNvPr>
          <p:cNvSpPr txBox="1">
            <a:spLocks/>
          </p:cNvSpPr>
          <p:nvPr/>
        </p:nvSpPr>
        <p:spPr bwMode="gray">
          <a:xfrm>
            <a:off x="6388962" y="833546"/>
            <a:ext cx="5481338" cy="22011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Tek u 18. st. švedski biolog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Carl von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Linné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razvija sustav razvrstavanja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svih tada poznatih živih bića kojima se djelomično koristimo i danas. Dao je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podjelu organizama u 2 carstva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s vremenom su se živa bića razvrstala u 6 carstava.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Uveo je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dvostruko nazivlje vrsta na latinskom jeziku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(npr. </a:t>
            </a:r>
            <a:r>
              <a:rPr lang="hr-HR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Homo</a:t>
            </a:r>
            <a:r>
              <a:rPr lang="hr-HR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sapiens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L.).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791DB8-CF7E-4D0F-9944-68C67F48D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0258" y="1466293"/>
            <a:ext cx="1644723" cy="22011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2A7A82C-B66F-48A2-B4B9-E1CBA7DDC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584" t="4616" r="9381" b="6047"/>
          <a:stretch/>
        </p:blipFill>
        <p:spPr>
          <a:xfrm>
            <a:off x="8617021" y="3548811"/>
            <a:ext cx="1802766" cy="2824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id="{348A304E-5505-4A34-A4E6-9B250B86FC9D}"/>
              </a:ext>
            </a:extLst>
          </p:cNvPr>
          <p:cNvSpPr txBox="1">
            <a:spLocks/>
          </p:cNvSpPr>
          <p:nvPr/>
        </p:nvSpPr>
        <p:spPr bwMode="gray">
          <a:xfrm>
            <a:off x="321700" y="3910561"/>
            <a:ext cx="5774300" cy="7615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C. R.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Woese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temelju molekularnih istraživanja RNA živi svijet dijeli na </a:t>
            </a:r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domene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i danas koristimo.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547C626-51F2-4C10-B8C7-3D0256A5F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310" r="-269"/>
          <a:stretch/>
        </p:blipFill>
        <p:spPr>
          <a:xfrm>
            <a:off x="2999540" y="4915216"/>
            <a:ext cx="2580700" cy="1731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928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B6778285-43D3-4F47-A67F-720EA85CACC5}"/>
              </a:ext>
            </a:extLst>
          </p:cNvPr>
          <p:cNvSpPr txBox="1">
            <a:spLocks/>
          </p:cNvSpPr>
          <p:nvPr/>
        </p:nvSpPr>
        <p:spPr bwMode="gray">
          <a:xfrm>
            <a:off x="427951" y="282805"/>
            <a:ext cx="9450628" cy="5660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Danas na temelju molekularnih istraživanja živi svijet dijelimo na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 DOMENE i 6 carstava</a:t>
            </a:r>
            <a:endParaRPr lang="hr-HR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B18BA882-49D0-42A7-8F4B-A6AE8C35EFA6}"/>
              </a:ext>
            </a:extLst>
          </p:cNvPr>
          <p:cNvSpPr/>
          <p:nvPr/>
        </p:nvSpPr>
        <p:spPr>
          <a:xfrm>
            <a:off x="2524809" y="1046381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5324DE0-D776-48C7-98C2-CE637A58B445}"/>
              </a:ext>
            </a:extLst>
          </p:cNvPr>
          <p:cNvSpPr/>
          <p:nvPr/>
        </p:nvSpPr>
        <p:spPr>
          <a:xfrm>
            <a:off x="5239896" y="1036944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prema dolje 10">
            <a:extLst>
              <a:ext uri="{FF2B5EF4-FFF2-40B4-BE49-F238E27FC236}">
                <a16:creationId xmlns:a16="http://schemas.microsoft.com/office/drawing/2014/main" id="{07734601-90D1-4775-96C6-4FCBB692CD94}"/>
              </a:ext>
            </a:extLst>
          </p:cNvPr>
          <p:cNvSpPr/>
          <p:nvPr/>
        </p:nvSpPr>
        <p:spPr>
          <a:xfrm>
            <a:off x="7954984" y="1016713"/>
            <a:ext cx="328474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24626D8C-E54D-49C6-ACE1-6EABD36395CC}"/>
              </a:ext>
            </a:extLst>
          </p:cNvPr>
          <p:cNvSpPr txBox="1">
            <a:spLocks/>
          </p:cNvSpPr>
          <p:nvPr/>
        </p:nvSpPr>
        <p:spPr bwMode="gray">
          <a:xfrm>
            <a:off x="1850771" y="1888280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BAKTERIJA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437BC550-ACBA-45F5-B024-B57F802F7760}"/>
              </a:ext>
            </a:extLst>
          </p:cNvPr>
          <p:cNvSpPr txBox="1">
            <a:spLocks/>
          </p:cNvSpPr>
          <p:nvPr/>
        </p:nvSpPr>
        <p:spPr bwMode="gray">
          <a:xfrm>
            <a:off x="4565858" y="1841223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ARHEJA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91D90F86-826D-43AE-AE03-95A634DF32BE}"/>
              </a:ext>
            </a:extLst>
          </p:cNvPr>
          <p:cNvSpPr txBox="1">
            <a:spLocks/>
          </p:cNvSpPr>
          <p:nvPr/>
        </p:nvSpPr>
        <p:spPr bwMode="gray">
          <a:xfrm>
            <a:off x="7280946" y="1799498"/>
            <a:ext cx="1676550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EUKARIOTA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1438806-C3CB-453C-B64C-60893E127A69}"/>
              </a:ext>
            </a:extLst>
          </p:cNvPr>
          <p:cNvSpPr txBox="1"/>
          <p:nvPr/>
        </p:nvSpPr>
        <p:spPr>
          <a:xfrm>
            <a:off x="243248" y="5226844"/>
            <a:ext cx="352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1600" i="1" dirty="0"/>
              <a:t>U bilježnici izradi grafički prikaz klasifikacije živog svijeta.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E24C08CA-767B-47B4-BD96-D88EB83A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6895" y="2731752"/>
            <a:ext cx="2640426" cy="149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B59C7B6-FEB8-48C6-8118-B8A427D03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82393" y="2612558"/>
            <a:ext cx="2217976" cy="166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id="{68786E65-3753-4F52-BD29-DDDDCBA10560}"/>
              </a:ext>
            </a:extLst>
          </p:cNvPr>
          <p:cNvSpPr/>
          <p:nvPr/>
        </p:nvSpPr>
        <p:spPr>
          <a:xfrm rot="1576076">
            <a:off x="7277320" y="2445188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id="{69ADF4C2-7C82-4BE1-9B7E-684A2B6C97F1}"/>
              </a:ext>
            </a:extLst>
          </p:cNvPr>
          <p:cNvSpPr/>
          <p:nvPr/>
        </p:nvSpPr>
        <p:spPr>
          <a:xfrm>
            <a:off x="7790747" y="2457539"/>
            <a:ext cx="250943" cy="1395369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498F7172-D9E2-44C5-AC60-5F8660DF5A35}"/>
              </a:ext>
            </a:extLst>
          </p:cNvPr>
          <p:cNvSpPr/>
          <p:nvPr/>
        </p:nvSpPr>
        <p:spPr>
          <a:xfrm>
            <a:off x="8330964" y="2464607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57456698-B70E-4C27-A346-452F47EE2207}"/>
              </a:ext>
            </a:extLst>
          </p:cNvPr>
          <p:cNvSpPr/>
          <p:nvPr/>
        </p:nvSpPr>
        <p:spPr>
          <a:xfrm rot="19097832">
            <a:off x="8939090" y="2368848"/>
            <a:ext cx="250943" cy="566004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Naslov 1">
            <a:extLst>
              <a:ext uri="{FF2B5EF4-FFF2-40B4-BE49-F238E27FC236}">
                <a16:creationId xmlns:a16="http://schemas.microsoft.com/office/drawing/2014/main" id="{BA941EC2-DB1E-493C-8D4B-166669092AA9}"/>
              </a:ext>
            </a:extLst>
          </p:cNvPr>
          <p:cNvSpPr txBox="1">
            <a:spLocks/>
          </p:cNvSpPr>
          <p:nvPr/>
        </p:nvSpPr>
        <p:spPr bwMode="gray">
          <a:xfrm>
            <a:off x="6638864" y="3090829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PROTISTI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id="{F735D55B-429F-436E-A87E-BE507AC29DD3}"/>
              </a:ext>
            </a:extLst>
          </p:cNvPr>
          <p:cNvSpPr txBox="1">
            <a:spLocks/>
          </p:cNvSpPr>
          <p:nvPr/>
        </p:nvSpPr>
        <p:spPr bwMode="gray">
          <a:xfrm>
            <a:off x="7394220" y="3952628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GLJIVE</a:t>
            </a:r>
          </a:p>
        </p:txBody>
      </p:sp>
      <p:sp>
        <p:nvSpPr>
          <p:cNvPr id="27" name="Naslov 1">
            <a:extLst>
              <a:ext uri="{FF2B5EF4-FFF2-40B4-BE49-F238E27FC236}">
                <a16:creationId xmlns:a16="http://schemas.microsoft.com/office/drawing/2014/main" id="{7849C9D2-346F-4D48-8A10-29F7020868D0}"/>
              </a:ext>
            </a:extLst>
          </p:cNvPr>
          <p:cNvSpPr txBox="1">
            <a:spLocks/>
          </p:cNvSpPr>
          <p:nvPr/>
        </p:nvSpPr>
        <p:spPr bwMode="gray">
          <a:xfrm>
            <a:off x="9424114" y="2946613"/>
            <a:ext cx="1161646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ŽIVOTINJE</a:t>
            </a:r>
          </a:p>
        </p:txBody>
      </p:sp>
      <p:sp>
        <p:nvSpPr>
          <p:cNvPr id="28" name="Naslov 1">
            <a:extLst>
              <a:ext uri="{FF2B5EF4-FFF2-40B4-BE49-F238E27FC236}">
                <a16:creationId xmlns:a16="http://schemas.microsoft.com/office/drawing/2014/main" id="{365DB921-AECD-4818-A3D4-00FD5BD12284}"/>
              </a:ext>
            </a:extLst>
          </p:cNvPr>
          <p:cNvSpPr txBox="1">
            <a:spLocks/>
          </p:cNvSpPr>
          <p:nvPr/>
        </p:nvSpPr>
        <p:spPr bwMode="gray">
          <a:xfrm>
            <a:off x="8091860" y="3112782"/>
            <a:ext cx="1042980" cy="3381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BILJKE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3FE9340-62CC-4B24-9948-DAEB44BCF4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7036" r="15679"/>
          <a:stretch/>
        </p:blipFill>
        <p:spPr>
          <a:xfrm>
            <a:off x="8637374" y="3811569"/>
            <a:ext cx="1367563" cy="12058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2618387-6560-451D-A15D-58A96C1294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9674" r="13508"/>
          <a:stretch/>
        </p:blipFill>
        <p:spPr>
          <a:xfrm>
            <a:off x="7519924" y="4934057"/>
            <a:ext cx="1367562" cy="1276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C582D83-D1F0-42DF-99DA-D8B0EE9E5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52" y="4447694"/>
            <a:ext cx="1367563" cy="117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0DF81EA7-897E-45F3-B996-669D2D4D4D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" b="13462"/>
          <a:stretch/>
        </p:blipFill>
        <p:spPr>
          <a:xfrm>
            <a:off x="10351150" y="3303409"/>
            <a:ext cx="1254667" cy="1298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91890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1F62A0F-BF9E-4AAA-818A-55B355D2A801}"/>
              </a:ext>
            </a:extLst>
          </p:cNvPr>
          <p:cNvSpPr txBox="1"/>
          <p:nvPr/>
        </p:nvSpPr>
        <p:spPr>
          <a:xfrm>
            <a:off x="142240" y="178343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STABLO ŽIVOTA </a:t>
            </a:r>
            <a:r>
              <a:rPr lang="hr-H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pregled živog svijeta na 3 domene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53241F-9255-4434-BE1A-7083D0C2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13"/>
            <a:ext cx="12192000" cy="5323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D71727B-2A2C-48DD-A9D4-253833AD0A3F}"/>
              </a:ext>
            </a:extLst>
          </p:cNvPr>
          <p:cNvSpPr/>
          <p:nvPr/>
        </p:nvSpPr>
        <p:spPr>
          <a:xfrm>
            <a:off x="9650031" y="4083719"/>
            <a:ext cx="230820" cy="2130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6881E14-68E6-4779-BCF5-C6C2D9D9BBFA}"/>
              </a:ext>
            </a:extLst>
          </p:cNvPr>
          <p:cNvSpPr txBox="1"/>
          <p:nvPr/>
        </p:nvSpPr>
        <p:spPr>
          <a:xfrm>
            <a:off x="9907481" y="4036362"/>
            <a:ext cx="95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bakterije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A29B58E-8C46-4AD2-93A6-E02A9773DD2D}"/>
              </a:ext>
            </a:extLst>
          </p:cNvPr>
          <p:cNvSpPr txBox="1"/>
          <p:nvPr/>
        </p:nvSpPr>
        <p:spPr>
          <a:xfrm>
            <a:off x="9907481" y="4283820"/>
            <a:ext cx="95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chemeClr val="bg1"/>
                </a:solidFill>
              </a:rPr>
              <a:t>arheje</a:t>
            </a:r>
            <a:endParaRPr lang="hr-HR" sz="1400" b="1" dirty="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F21BBB7-64A0-4BA8-8D97-BB053AEBB0CC}"/>
              </a:ext>
            </a:extLst>
          </p:cNvPr>
          <p:cNvSpPr txBox="1"/>
          <p:nvPr/>
        </p:nvSpPr>
        <p:spPr>
          <a:xfrm>
            <a:off x="9907479" y="4807127"/>
            <a:ext cx="682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biljke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875B35F-177B-4351-93B2-0EDE618D9922}"/>
              </a:ext>
            </a:extLst>
          </p:cNvPr>
          <p:cNvSpPr txBox="1"/>
          <p:nvPr/>
        </p:nvSpPr>
        <p:spPr>
          <a:xfrm>
            <a:off x="9907478" y="5088270"/>
            <a:ext cx="6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gljive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61CB8DF-2148-4B86-B203-A3BE2B06B221}"/>
              </a:ext>
            </a:extLst>
          </p:cNvPr>
          <p:cNvSpPr txBox="1"/>
          <p:nvPr/>
        </p:nvSpPr>
        <p:spPr>
          <a:xfrm>
            <a:off x="9916358" y="5344606"/>
            <a:ext cx="94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životinje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71D7384E-1EB4-4E3A-B101-257AB8C0EE63}"/>
              </a:ext>
            </a:extLst>
          </p:cNvPr>
          <p:cNvSpPr/>
          <p:nvPr/>
        </p:nvSpPr>
        <p:spPr>
          <a:xfrm>
            <a:off x="9650026" y="4350231"/>
            <a:ext cx="230820" cy="213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28E8F578-DCF4-4E5D-9B15-9562D00F4B1D}"/>
              </a:ext>
            </a:extLst>
          </p:cNvPr>
          <p:cNvSpPr/>
          <p:nvPr/>
        </p:nvSpPr>
        <p:spPr>
          <a:xfrm>
            <a:off x="9651507" y="4613887"/>
            <a:ext cx="230820" cy="2130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BB5E238-5059-4BA3-936C-938B74FCAF6B}"/>
              </a:ext>
            </a:extLst>
          </p:cNvPr>
          <p:cNvSpPr/>
          <p:nvPr/>
        </p:nvSpPr>
        <p:spPr>
          <a:xfrm>
            <a:off x="9657430" y="4888235"/>
            <a:ext cx="230820" cy="2130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40C41410-5654-43FD-8A2A-1BF4C69DA29C}"/>
              </a:ext>
            </a:extLst>
          </p:cNvPr>
          <p:cNvSpPr/>
          <p:nvPr/>
        </p:nvSpPr>
        <p:spPr>
          <a:xfrm>
            <a:off x="9658901" y="5146002"/>
            <a:ext cx="230820" cy="2130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417F88B-20D5-4884-A928-BD73EEE5819B}"/>
              </a:ext>
            </a:extLst>
          </p:cNvPr>
          <p:cNvSpPr/>
          <p:nvPr/>
        </p:nvSpPr>
        <p:spPr>
          <a:xfrm>
            <a:off x="9663342" y="5418426"/>
            <a:ext cx="230820" cy="2130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4D1469D9-E8BB-473D-AC92-AA2EE5D8BFF5}"/>
              </a:ext>
            </a:extLst>
          </p:cNvPr>
          <p:cNvSpPr txBox="1"/>
          <p:nvPr/>
        </p:nvSpPr>
        <p:spPr>
          <a:xfrm>
            <a:off x="9916354" y="4542768"/>
            <a:ext cx="77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err="1">
                <a:solidFill>
                  <a:schemeClr val="bg1"/>
                </a:solidFill>
              </a:rPr>
              <a:t>protisti</a:t>
            </a:r>
            <a:endParaRPr lang="hr-HR" sz="1400" b="1" dirty="0">
              <a:solidFill>
                <a:schemeClr val="bg1"/>
              </a:solidFill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5B7F315D-BBAB-4009-8908-90B1C52B6703}"/>
              </a:ext>
            </a:extLst>
          </p:cNvPr>
          <p:cNvSpPr/>
          <p:nvPr/>
        </p:nvSpPr>
        <p:spPr>
          <a:xfrm>
            <a:off x="44391" y="3746374"/>
            <a:ext cx="1664562" cy="171643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5F7C6D53-2E46-4AF1-88B0-96DC214FDAD5}"/>
              </a:ext>
            </a:extLst>
          </p:cNvPr>
          <p:cNvSpPr/>
          <p:nvPr/>
        </p:nvSpPr>
        <p:spPr>
          <a:xfrm>
            <a:off x="603681" y="2237170"/>
            <a:ext cx="1479617" cy="14959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EFC721DE-88DB-4EFC-9CE2-ADDEA512A2DD}"/>
              </a:ext>
            </a:extLst>
          </p:cNvPr>
          <p:cNvSpPr/>
          <p:nvPr/>
        </p:nvSpPr>
        <p:spPr>
          <a:xfrm>
            <a:off x="1929414" y="1402673"/>
            <a:ext cx="1683797" cy="16157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252ABFF0-926B-4A8A-9F0B-E55BF7CE0096}"/>
              </a:ext>
            </a:extLst>
          </p:cNvPr>
          <p:cNvSpPr/>
          <p:nvPr/>
        </p:nvSpPr>
        <p:spPr>
          <a:xfrm>
            <a:off x="3582143" y="1322767"/>
            <a:ext cx="1291698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A08B74C0-7AB1-4DCF-B9BD-4F21A1503C4E}"/>
              </a:ext>
            </a:extLst>
          </p:cNvPr>
          <p:cNvSpPr/>
          <p:nvPr/>
        </p:nvSpPr>
        <p:spPr>
          <a:xfrm>
            <a:off x="4873841" y="1253223"/>
            <a:ext cx="1509204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C6991A78-3254-43B6-83D1-380D56C89984}"/>
              </a:ext>
            </a:extLst>
          </p:cNvPr>
          <p:cNvSpPr/>
          <p:nvPr/>
        </p:nvSpPr>
        <p:spPr>
          <a:xfrm>
            <a:off x="6383044" y="1086022"/>
            <a:ext cx="5708344" cy="177553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DA16A079-4B49-436C-914C-C5F3898B46DE}"/>
              </a:ext>
            </a:extLst>
          </p:cNvPr>
          <p:cNvSpPr/>
          <p:nvPr/>
        </p:nvSpPr>
        <p:spPr>
          <a:xfrm>
            <a:off x="383963" y="5535233"/>
            <a:ext cx="1361240" cy="568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BAKTERIJA</a:t>
            </a:r>
          </a:p>
        </p:txBody>
      </p:sp>
      <p:sp>
        <p:nvSpPr>
          <p:cNvPr id="25" name="Pravokutnik: zaobljeni kutovi 24">
            <a:extLst>
              <a:ext uri="{FF2B5EF4-FFF2-40B4-BE49-F238E27FC236}">
                <a16:creationId xmlns:a16="http://schemas.microsoft.com/office/drawing/2014/main" id="{6DDAA0CF-2BB4-4504-9679-BBB3A7328171}"/>
              </a:ext>
            </a:extLst>
          </p:cNvPr>
          <p:cNvSpPr/>
          <p:nvPr/>
        </p:nvSpPr>
        <p:spPr>
          <a:xfrm>
            <a:off x="420213" y="1580225"/>
            <a:ext cx="1324990" cy="542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ARHEJA</a:t>
            </a:r>
          </a:p>
        </p:txBody>
      </p:sp>
      <p:sp>
        <p:nvSpPr>
          <p:cNvPr id="26" name="Pravokutnik: zaobljeni kutovi 25">
            <a:extLst>
              <a:ext uri="{FF2B5EF4-FFF2-40B4-BE49-F238E27FC236}">
                <a16:creationId xmlns:a16="http://schemas.microsoft.com/office/drawing/2014/main" id="{59FA7E5C-894D-463D-AD1B-D971876588E7}"/>
              </a:ext>
            </a:extLst>
          </p:cNvPr>
          <p:cNvSpPr/>
          <p:nvPr/>
        </p:nvSpPr>
        <p:spPr>
          <a:xfrm>
            <a:off x="4949675" y="4226500"/>
            <a:ext cx="1433369" cy="542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DOMENA EUKARIOTA</a:t>
            </a:r>
          </a:p>
        </p:txBody>
      </p:sp>
    </p:spTree>
    <p:extLst>
      <p:ext uri="{BB962C8B-B14F-4D97-AF65-F5344CB8AC3E}">
        <p14:creationId xmlns:p14="http://schemas.microsoft.com/office/powerpoint/2010/main" val="3901544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CCCF70-0D58-4599-8C4F-E440B0732D7B}"/>
              </a:ext>
            </a:extLst>
          </p:cNvPr>
          <p:cNvSpPr txBox="1">
            <a:spLocks/>
          </p:cNvSpPr>
          <p:nvPr/>
        </p:nvSpPr>
        <p:spPr bwMode="gray">
          <a:xfrm>
            <a:off x="282653" y="510956"/>
            <a:ext cx="10582430" cy="1209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KLJUČEVIMA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se služimo kako bismo neke organizme prepoznali i razvrstali.</a:t>
            </a:r>
          </a:p>
          <a:p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su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znanstveni ključevi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danas vrlo složeni, služimo se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SLIKOVNIM KLJUČEVIMA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koji uz fotografije organizama sadržavaju opise i tvrdnje koje opisuju moguća obilježja organizama. 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50931DAE-F2CE-430E-96E1-5DE0C88DAEB4}"/>
              </a:ext>
            </a:extLst>
          </p:cNvPr>
          <p:cNvSpPr txBox="1">
            <a:spLocks/>
          </p:cNvSpPr>
          <p:nvPr/>
        </p:nvSpPr>
        <p:spPr bwMode="gray">
          <a:xfrm>
            <a:off x="533594" y="1984156"/>
            <a:ext cx="10080547" cy="1209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DIHOTOMSKI KLJUČEVI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sadržavaju alternativne izjave o pojedinim obilježjima te se 	praćenjem uputa i koraka odabiranjem odgovarajućeg obilježja proučavane vrste, 	postupno dobije naziv vrste koju se želi odrediti.</a:t>
            </a:r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C1B522DF-8F49-49B4-8087-63C62616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9855891" y="4127554"/>
            <a:ext cx="758250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EABDDEC-D37F-464C-BD3B-80CC25521D16}"/>
              </a:ext>
            </a:extLst>
          </p:cNvPr>
          <p:cNvSpPr txBox="1"/>
          <p:nvPr/>
        </p:nvSpPr>
        <p:spPr>
          <a:xfrm>
            <a:off x="9345770" y="5006112"/>
            <a:ext cx="179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ZANIMLJIVOSTI</a:t>
            </a:r>
          </a:p>
          <a:p>
            <a:pPr algn="ctr"/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VIZUALNO + </a:t>
            </a:r>
          </a:p>
          <a:p>
            <a:pPr algn="ctr"/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A6F0C1B-34F1-4C4E-AF3F-FC1C6CA63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22" y="3981602"/>
            <a:ext cx="3847089" cy="20312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47437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23DD35D-74D0-41CF-B33A-26928DCB1EEE}"/>
              </a:ext>
            </a:extLst>
          </p:cNvPr>
          <p:cNvSpPr txBox="1"/>
          <p:nvPr/>
        </p:nvSpPr>
        <p:spPr>
          <a:xfrm>
            <a:off x="2123300" y="6076557"/>
            <a:ext cx="533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Primjer kako s pomoću </a:t>
            </a:r>
            <a:r>
              <a:rPr lang="hr-HR" sz="1400" b="1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dihotomskog</a:t>
            </a:r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ključa možeš odrediti vrstu drveća na temelju proučavanja njihovih listova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89B5C875-6504-4998-A806-94DD0085BA3A}"/>
              </a:ext>
            </a:extLst>
          </p:cNvPr>
          <p:cNvCxnSpPr>
            <a:cxnSpLocks/>
          </p:cNvCxnSpPr>
          <p:nvPr/>
        </p:nvCxnSpPr>
        <p:spPr>
          <a:xfrm>
            <a:off x="1642361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FC514955-C149-409C-A1BB-197D85CB4836}"/>
              </a:ext>
            </a:extLst>
          </p:cNvPr>
          <p:cNvCxnSpPr>
            <a:cxnSpLocks/>
          </p:cNvCxnSpPr>
          <p:nvPr/>
        </p:nvCxnSpPr>
        <p:spPr>
          <a:xfrm>
            <a:off x="6384524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E92881C-1A9B-41CC-B0AE-7A4E2E52DB6D}"/>
              </a:ext>
            </a:extLst>
          </p:cNvPr>
          <p:cNvCxnSpPr>
            <a:cxnSpLocks/>
          </p:cNvCxnSpPr>
          <p:nvPr/>
        </p:nvCxnSpPr>
        <p:spPr>
          <a:xfrm>
            <a:off x="239697" y="862593"/>
            <a:ext cx="861289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id="{6DBB49D6-717A-4931-AB67-932C81FD47FB}"/>
              </a:ext>
            </a:extLst>
          </p:cNvPr>
          <p:cNvSpPr txBox="1">
            <a:spLocks/>
          </p:cNvSpPr>
          <p:nvPr/>
        </p:nvSpPr>
        <p:spPr bwMode="gray">
          <a:xfrm>
            <a:off x="512576" y="282583"/>
            <a:ext cx="944214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KORAK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5F4ADF29-9E11-4F95-ADCA-8CE8BB78EBFD}"/>
              </a:ext>
            </a:extLst>
          </p:cNvPr>
          <p:cNvSpPr txBox="1">
            <a:spLocks/>
          </p:cNvSpPr>
          <p:nvPr/>
        </p:nvSpPr>
        <p:spPr bwMode="gray">
          <a:xfrm>
            <a:off x="3137089" y="282583"/>
            <a:ext cx="1800685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OBILJEŽJA LISTA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F122D943-6357-4E10-919C-2BC810C5F5DE}"/>
              </a:ext>
            </a:extLst>
          </p:cNvPr>
          <p:cNvSpPr txBox="1">
            <a:spLocks/>
          </p:cNvSpPr>
          <p:nvPr/>
        </p:nvSpPr>
        <p:spPr bwMode="gray">
          <a:xfrm>
            <a:off x="6648525" y="265567"/>
            <a:ext cx="1069981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VRSTA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4A944F06-3A90-4315-A813-42C143911D87}"/>
              </a:ext>
            </a:extLst>
          </p:cNvPr>
          <p:cNvCxnSpPr>
            <a:cxnSpLocks/>
          </p:cNvCxnSpPr>
          <p:nvPr/>
        </p:nvCxnSpPr>
        <p:spPr>
          <a:xfrm>
            <a:off x="271508" y="2293376"/>
            <a:ext cx="86295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98FEDDF7-A53A-45BC-A2A3-FB35233571D7}"/>
              </a:ext>
            </a:extLst>
          </p:cNvPr>
          <p:cNvCxnSpPr>
            <a:cxnSpLocks/>
          </p:cNvCxnSpPr>
          <p:nvPr/>
        </p:nvCxnSpPr>
        <p:spPr>
          <a:xfrm>
            <a:off x="271508" y="3922564"/>
            <a:ext cx="858108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9F79D09-D53C-4A5B-ADE3-89180176E340}"/>
              </a:ext>
            </a:extLst>
          </p:cNvPr>
          <p:cNvSpPr txBox="1"/>
          <p:nvPr/>
        </p:nvSpPr>
        <p:spPr>
          <a:xfrm>
            <a:off x="668171" y="994276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 a</a:t>
            </a:r>
          </a:p>
          <a:p>
            <a:endParaRPr lang="hr-HR" dirty="0"/>
          </a:p>
          <a:p>
            <a:r>
              <a:rPr lang="hr-HR" dirty="0"/>
              <a:t>1. b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B4F861E-E506-400A-8556-78CFEE603039}"/>
              </a:ext>
            </a:extLst>
          </p:cNvPr>
          <p:cNvSpPr txBox="1"/>
          <p:nvPr/>
        </p:nvSpPr>
        <p:spPr>
          <a:xfrm>
            <a:off x="602541" y="2546520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a</a:t>
            </a:r>
          </a:p>
          <a:p>
            <a:endParaRPr lang="hr-HR" dirty="0"/>
          </a:p>
          <a:p>
            <a:r>
              <a:rPr lang="hr-HR" dirty="0"/>
              <a:t>2. b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531597B-1854-455C-973B-0DDFE55D96AB}"/>
              </a:ext>
            </a:extLst>
          </p:cNvPr>
          <p:cNvSpPr txBox="1"/>
          <p:nvPr/>
        </p:nvSpPr>
        <p:spPr>
          <a:xfrm>
            <a:off x="602541" y="4023104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a</a:t>
            </a:r>
          </a:p>
          <a:p>
            <a:endParaRPr lang="hr-HR" dirty="0"/>
          </a:p>
          <a:p>
            <a:r>
              <a:rPr lang="hr-HR" dirty="0"/>
              <a:t>3. b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EFE53A2-6855-4FCF-8292-9118DFA4136F}"/>
              </a:ext>
            </a:extLst>
          </p:cNvPr>
          <p:cNvSpPr txBox="1"/>
          <p:nvPr/>
        </p:nvSpPr>
        <p:spPr>
          <a:xfrm>
            <a:off x="1800430" y="949389"/>
            <a:ext cx="4378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sastavljeni listovi </a:t>
            </a:r>
            <a:r>
              <a:rPr lang="hr-HR" sz="1600" dirty="0"/>
              <a:t>(lisna plojka </a:t>
            </a:r>
            <a:r>
              <a:rPr lang="hr-HR" sz="1600" dirty="0" err="1"/>
              <a:t>dlanasto</a:t>
            </a:r>
            <a:r>
              <a:rPr lang="hr-HR" sz="1600" dirty="0"/>
              <a:t> je ili </a:t>
            </a:r>
            <a:r>
              <a:rPr lang="hr-HR" sz="1600" dirty="0" err="1"/>
              <a:t>perasto</a:t>
            </a:r>
            <a:r>
              <a:rPr lang="hr-HR" sz="1600" dirty="0"/>
              <a:t> sastavljena)… idi na korak </a:t>
            </a:r>
            <a:r>
              <a:rPr lang="hr-HR" sz="1600" dirty="0">
                <a:solidFill>
                  <a:srgbClr val="C00000"/>
                </a:solidFill>
              </a:rPr>
              <a:t>2.</a:t>
            </a:r>
          </a:p>
          <a:p>
            <a:endParaRPr lang="hr-HR" sz="1600" b="1" dirty="0"/>
          </a:p>
          <a:p>
            <a:r>
              <a:rPr lang="hr-HR" sz="1600" b="1" dirty="0"/>
              <a:t>jednostavan list</a:t>
            </a:r>
            <a:r>
              <a:rPr lang="hr-HR" sz="1600" dirty="0"/>
              <a:t>… idi na korak </a:t>
            </a:r>
            <a:r>
              <a:rPr lang="hr-HR" sz="1600" dirty="0">
                <a:solidFill>
                  <a:srgbClr val="C00000"/>
                </a:solidFill>
              </a:rPr>
              <a:t>4.</a:t>
            </a:r>
          </a:p>
        </p:txBody>
      </p: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614075CF-E86E-4471-A755-05C85DB7BCCF}"/>
              </a:ext>
            </a:extLst>
          </p:cNvPr>
          <p:cNvCxnSpPr>
            <a:cxnSpLocks/>
          </p:cNvCxnSpPr>
          <p:nvPr/>
        </p:nvCxnSpPr>
        <p:spPr>
          <a:xfrm flipV="1">
            <a:off x="8276975" y="1358293"/>
            <a:ext cx="650385" cy="129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553273E7-2778-4EE2-99D1-0911B312ABE5}"/>
              </a:ext>
            </a:extLst>
          </p:cNvPr>
          <p:cNvSpPr txBox="1"/>
          <p:nvPr/>
        </p:nvSpPr>
        <p:spPr>
          <a:xfrm>
            <a:off x="9058636" y="794865"/>
            <a:ext cx="1975920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s obzirom na to da je tvoj list jednostavan, idi na korak 4.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547523B0-E53F-4E4A-8C39-29D41D712FFD}"/>
              </a:ext>
            </a:extLst>
          </p:cNvPr>
          <p:cNvSpPr txBox="1"/>
          <p:nvPr/>
        </p:nvSpPr>
        <p:spPr>
          <a:xfrm>
            <a:off x="1795618" y="2433401"/>
            <a:ext cx="4378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svi su listovi srasli u središnju točku </a:t>
            </a:r>
            <a:r>
              <a:rPr lang="hr-HR" sz="1600" dirty="0"/>
              <a:t>(</a:t>
            </a:r>
            <a:r>
              <a:rPr lang="hr-HR" sz="1600" dirty="0" err="1"/>
              <a:t>dlanasto</a:t>
            </a:r>
            <a:r>
              <a:rPr lang="hr-HR" sz="1600" dirty="0"/>
              <a:t> sastavljeni)</a:t>
            </a:r>
            <a:endParaRPr lang="hr-HR" sz="1600" dirty="0">
              <a:solidFill>
                <a:srgbClr val="C00000"/>
              </a:solidFill>
            </a:endParaRPr>
          </a:p>
          <a:p>
            <a:endParaRPr lang="hr-HR" sz="1600" b="1" dirty="0"/>
          </a:p>
          <a:p>
            <a:r>
              <a:rPr lang="hr-HR" sz="1600" b="1" dirty="0"/>
              <a:t>listovi nisu razbacani po peteljci…</a:t>
            </a:r>
            <a:r>
              <a:rPr lang="hr-HR" sz="1600" dirty="0"/>
              <a:t> idi na korak </a:t>
            </a:r>
            <a:r>
              <a:rPr lang="hr-HR" sz="1600" dirty="0">
                <a:solidFill>
                  <a:srgbClr val="C00000"/>
                </a:solidFill>
              </a:rPr>
              <a:t>3.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B1C284D9-D9E2-4A46-98AB-1C0F204FD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923" t="2263" r="9394" b="5028"/>
          <a:stretch/>
        </p:blipFill>
        <p:spPr>
          <a:xfrm rot="16200000">
            <a:off x="6862436" y="2432459"/>
            <a:ext cx="1217196" cy="1375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id="{4D71AC3C-C778-4192-8D7A-536664C33766}"/>
              </a:ext>
            </a:extLst>
          </p:cNvPr>
          <p:cNvSpPr txBox="1"/>
          <p:nvPr/>
        </p:nvSpPr>
        <p:spPr>
          <a:xfrm>
            <a:off x="8282861" y="2964052"/>
            <a:ext cx="143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divlji kesten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DB27129A-ECEC-4D5F-9CC8-210572BD7200}"/>
              </a:ext>
            </a:extLst>
          </p:cNvPr>
          <p:cNvSpPr txBox="1"/>
          <p:nvPr/>
        </p:nvSpPr>
        <p:spPr>
          <a:xfrm>
            <a:off x="1848409" y="3999375"/>
            <a:ext cx="437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listovi su suženi sa šiljastim vrhovima</a:t>
            </a:r>
          </a:p>
          <a:p>
            <a:endParaRPr lang="hr-HR" sz="1600" b="1" dirty="0"/>
          </a:p>
          <a:p>
            <a:r>
              <a:rPr lang="hr-HR" sz="1600" b="1" dirty="0"/>
              <a:t>listovi su ovalni sa zaobljenim vrhovima</a:t>
            </a:r>
            <a:endParaRPr lang="hr-HR" sz="1600" dirty="0">
              <a:solidFill>
                <a:srgbClr val="C00000"/>
              </a:solidFill>
            </a:endParaRP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id="{7C5CB1DF-63B3-4373-8695-0885607CE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271" t="7268" r="1689" b="1627"/>
          <a:stretch/>
        </p:blipFill>
        <p:spPr>
          <a:xfrm rot="17451711">
            <a:off x="6583189" y="4173678"/>
            <a:ext cx="1118297" cy="94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TekstniOkvir 36">
            <a:extLst>
              <a:ext uri="{FF2B5EF4-FFF2-40B4-BE49-F238E27FC236}">
                <a16:creationId xmlns:a16="http://schemas.microsoft.com/office/drawing/2014/main" id="{68FA0731-8AE5-4738-9F33-8572D02395B3}"/>
              </a:ext>
            </a:extLst>
          </p:cNvPr>
          <p:cNvSpPr txBox="1"/>
          <p:nvPr/>
        </p:nvSpPr>
        <p:spPr>
          <a:xfrm>
            <a:off x="7511878" y="5003117"/>
            <a:ext cx="752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jasen</a:t>
            </a: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CE180813-6BB6-4A5D-9DDB-D6904C1244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4945" r="21808" b="8150"/>
          <a:stretch/>
        </p:blipFill>
        <p:spPr>
          <a:xfrm rot="20853359">
            <a:off x="8144859" y="4193066"/>
            <a:ext cx="1888109" cy="66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TekstniOkvir 39">
            <a:extLst>
              <a:ext uri="{FF2B5EF4-FFF2-40B4-BE49-F238E27FC236}">
                <a16:creationId xmlns:a16="http://schemas.microsoft.com/office/drawing/2014/main" id="{3081A8FE-E509-42DB-B18F-F11A0662EFAB}"/>
              </a:ext>
            </a:extLst>
          </p:cNvPr>
          <p:cNvSpPr txBox="1"/>
          <p:nvPr/>
        </p:nvSpPr>
        <p:spPr>
          <a:xfrm>
            <a:off x="8706553" y="4975199"/>
            <a:ext cx="900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bagrem</a:t>
            </a:r>
          </a:p>
        </p:txBody>
      </p:sp>
      <p:sp>
        <p:nvSpPr>
          <p:cNvPr id="46" name="Strelica: zakrivljeno ulijevo 45">
            <a:extLst>
              <a:ext uri="{FF2B5EF4-FFF2-40B4-BE49-F238E27FC236}">
                <a16:creationId xmlns:a16="http://schemas.microsoft.com/office/drawing/2014/main" id="{77C41609-C8D4-4C31-8A80-0426E5B788CE}"/>
              </a:ext>
            </a:extLst>
          </p:cNvPr>
          <p:cNvSpPr/>
          <p:nvPr/>
        </p:nvSpPr>
        <p:spPr>
          <a:xfrm>
            <a:off x="10771219" y="1535818"/>
            <a:ext cx="752610" cy="4208034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48" name="Slika 47">
            <a:extLst>
              <a:ext uri="{FF2B5EF4-FFF2-40B4-BE49-F238E27FC236}">
                <a16:creationId xmlns:a16="http://schemas.microsoft.com/office/drawing/2014/main" id="{1615CB2E-322C-4654-95F5-40E6F86AF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7936" t="3285" r="17083" b="5448"/>
          <a:stretch/>
        </p:blipFill>
        <p:spPr>
          <a:xfrm rot="10800000">
            <a:off x="6861863" y="935288"/>
            <a:ext cx="1193834" cy="1257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583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7" grpId="0"/>
      <p:bldP spid="19" grpId="0"/>
      <p:bldP spid="20" grpId="0"/>
      <p:bldP spid="21" grpId="0"/>
      <p:bldP spid="26" grpId="0" animBg="1"/>
      <p:bldP spid="27" grpId="0"/>
      <p:bldP spid="30" grpId="0"/>
      <p:bldP spid="31" grpId="0"/>
      <p:bldP spid="37" grpId="0"/>
      <p:bldP spid="40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23DD35D-74D0-41CF-B33A-26928DCB1EEE}"/>
              </a:ext>
            </a:extLst>
          </p:cNvPr>
          <p:cNvSpPr txBox="1"/>
          <p:nvPr/>
        </p:nvSpPr>
        <p:spPr>
          <a:xfrm>
            <a:off x="1369694" y="5798101"/>
            <a:ext cx="533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Primjer kako s pomoću </a:t>
            </a:r>
            <a:r>
              <a:rPr lang="hr-HR" sz="1400" b="1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dihotomskog</a:t>
            </a:r>
            <a:r>
              <a:rPr lang="hr-HR" sz="14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ključa možeš odrediti vrstu drveća na temelju proučavanja njihovih listova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89B5C875-6504-4998-A806-94DD0085BA3A}"/>
              </a:ext>
            </a:extLst>
          </p:cNvPr>
          <p:cNvCxnSpPr>
            <a:cxnSpLocks/>
          </p:cNvCxnSpPr>
          <p:nvPr/>
        </p:nvCxnSpPr>
        <p:spPr>
          <a:xfrm>
            <a:off x="1642361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FC514955-C149-409C-A1BB-197D85CB4836}"/>
              </a:ext>
            </a:extLst>
          </p:cNvPr>
          <p:cNvCxnSpPr>
            <a:cxnSpLocks/>
          </p:cNvCxnSpPr>
          <p:nvPr/>
        </p:nvCxnSpPr>
        <p:spPr>
          <a:xfrm>
            <a:off x="6384524" y="150900"/>
            <a:ext cx="0" cy="513025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E92881C-1A9B-41CC-B0AE-7A4E2E52DB6D}"/>
              </a:ext>
            </a:extLst>
          </p:cNvPr>
          <p:cNvCxnSpPr>
            <a:cxnSpLocks/>
          </p:cNvCxnSpPr>
          <p:nvPr/>
        </p:nvCxnSpPr>
        <p:spPr>
          <a:xfrm>
            <a:off x="239697" y="862593"/>
            <a:ext cx="861289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Naslov 1">
            <a:extLst>
              <a:ext uri="{FF2B5EF4-FFF2-40B4-BE49-F238E27FC236}">
                <a16:creationId xmlns:a16="http://schemas.microsoft.com/office/drawing/2014/main" id="{6DBB49D6-717A-4931-AB67-932C81FD47FB}"/>
              </a:ext>
            </a:extLst>
          </p:cNvPr>
          <p:cNvSpPr txBox="1">
            <a:spLocks/>
          </p:cNvSpPr>
          <p:nvPr/>
        </p:nvSpPr>
        <p:spPr bwMode="gray">
          <a:xfrm>
            <a:off x="512576" y="282583"/>
            <a:ext cx="944214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KORAK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5F4ADF29-9E11-4F95-ADCA-8CE8BB78EBFD}"/>
              </a:ext>
            </a:extLst>
          </p:cNvPr>
          <p:cNvSpPr txBox="1">
            <a:spLocks/>
          </p:cNvSpPr>
          <p:nvPr/>
        </p:nvSpPr>
        <p:spPr bwMode="gray">
          <a:xfrm>
            <a:off x="3089110" y="265567"/>
            <a:ext cx="1800685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OBILJEŽJA LISTA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F122D943-6357-4E10-919C-2BC810C5F5DE}"/>
              </a:ext>
            </a:extLst>
          </p:cNvPr>
          <p:cNvSpPr txBox="1">
            <a:spLocks/>
          </p:cNvSpPr>
          <p:nvPr/>
        </p:nvSpPr>
        <p:spPr bwMode="gray">
          <a:xfrm>
            <a:off x="6648525" y="265567"/>
            <a:ext cx="1069981" cy="4483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VRSTA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4A944F06-3A90-4315-A813-42C143911D87}"/>
              </a:ext>
            </a:extLst>
          </p:cNvPr>
          <p:cNvCxnSpPr>
            <a:cxnSpLocks/>
          </p:cNvCxnSpPr>
          <p:nvPr/>
        </p:nvCxnSpPr>
        <p:spPr>
          <a:xfrm>
            <a:off x="271508" y="2293376"/>
            <a:ext cx="862951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98FEDDF7-A53A-45BC-A2A3-FB35233571D7}"/>
              </a:ext>
            </a:extLst>
          </p:cNvPr>
          <p:cNvCxnSpPr>
            <a:cxnSpLocks/>
          </p:cNvCxnSpPr>
          <p:nvPr/>
        </p:nvCxnSpPr>
        <p:spPr>
          <a:xfrm>
            <a:off x="319946" y="3724051"/>
            <a:ext cx="8581081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09F79D09-D53C-4A5B-ADE3-89180176E340}"/>
              </a:ext>
            </a:extLst>
          </p:cNvPr>
          <p:cNvSpPr txBox="1"/>
          <p:nvPr/>
        </p:nvSpPr>
        <p:spPr>
          <a:xfrm>
            <a:off x="668171" y="994276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4. a</a:t>
            </a:r>
          </a:p>
          <a:p>
            <a:endParaRPr lang="hr-HR" dirty="0"/>
          </a:p>
          <a:p>
            <a:r>
              <a:rPr lang="hr-HR" dirty="0"/>
              <a:t>4. b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6B4F861E-E506-400A-8556-78CFEE603039}"/>
              </a:ext>
            </a:extLst>
          </p:cNvPr>
          <p:cNvSpPr txBox="1"/>
          <p:nvPr/>
        </p:nvSpPr>
        <p:spPr>
          <a:xfrm>
            <a:off x="658123" y="2387234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5. a</a:t>
            </a:r>
          </a:p>
          <a:p>
            <a:endParaRPr lang="hr-HR" dirty="0"/>
          </a:p>
          <a:p>
            <a:r>
              <a:rPr lang="hr-HR" dirty="0"/>
              <a:t>5. b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531597B-1854-455C-973B-0DDFE55D96AB}"/>
              </a:ext>
            </a:extLst>
          </p:cNvPr>
          <p:cNvSpPr txBox="1"/>
          <p:nvPr/>
        </p:nvSpPr>
        <p:spPr>
          <a:xfrm>
            <a:off x="675519" y="3845972"/>
            <a:ext cx="92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6. a</a:t>
            </a:r>
          </a:p>
          <a:p>
            <a:endParaRPr lang="hr-HR" dirty="0"/>
          </a:p>
          <a:p>
            <a:r>
              <a:rPr lang="hr-HR" dirty="0"/>
              <a:t>6. b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6EFE53A2-6855-4FCF-8292-9118DFA4136F}"/>
              </a:ext>
            </a:extLst>
          </p:cNvPr>
          <p:cNvSpPr txBox="1"/>
          <p:nvPr/>
        </p:nvSpPr>
        <p:spPr>
          <a:xfrm>
            <a:off x="1800430" y="949389"/>
            <a:ext cx="4378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lisne su žile razgranate iz jedne središnje točke… 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idi na korak </a:t>
            </a:r>
            <a:r>
              <a:rPr lang="hr-H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</a:p>
          <a:p>
            <a:endPara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lisne su žile razgranate iz jedne lisne žile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idi na korak </a:t>
            </a:r>
            <a:r>
              <a:rPr lang="hr-H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547523B0-E53F-4E4A-8C39-29D41D712FFD}"/>
              </a:ext>
            </a:extLst>
          </p:cNvPr>
          <p:cNvSpPr txBox="1"/>
          <p:nvPr/>
        </p:nvSpPr>
        <p:spPr>
          <a:xfrm>
            <a:off x="1795619" y="2433401"/>
            <a:ext cx="247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srcolik oblik lista</a:t>
            </a:r>
          </a:p>
          <a:p>
            <a:endParaRPr lang="hr-H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600" b="1" dirty="0" err="1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dlanasto</a:t>
            </a:r>
            <a:r>
              <a:rPr lang="hr-HR" sz="1600" b="1" dirty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urezani list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4D71AC3C-C778-4192-8D7A-536664C33766}"/>
              </a:ext>
            </a:extLst>
          </p:cNvPr>
          <p:cNvSpPr txBox="1"/>
          <p:nvPr/>
        </p:nvSpPr>
        <p:spPr>
          <a:xfrm>
            <a:off x="6938809" y="3325996"/>
            <a:ext cx="61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lipa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DB27129A-ECEC-4D5F-9CC8-210572BD7200}"/>
              </a:ext>
            </a:extLst>
          </p:cNvPr>
          <p:cNvSpPr txBox="1"/>
          <p:nvPr/>
        </p:nvSpPr>
        <p:spPr>
          <a:xfrm>
            <a:off x="1839172" y="3921854"/>
            <a:ext cx="437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 s nazubljenim rubovima</a:t>
            </a:r>
          </a:p>
          <a:p>
            <a:endParaRPr lang="hr-HR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 s ravnim rubovima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68FA0731-8AE5-4738-9F33-8572D02395B3}"/>
              </a:ext>
            </a:extLst>
          </p:cNvPr>
          <p:cNvSpPr txBox="1"/>
          <p:nvPr/>
        </p:nvSpPr>
        <p:spPr>
          <a:xfrm>
            <a:off x="6973187" y="5003117"/>
            <a:ext cx="752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breza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3081A8FE-E509-42DB-B18F-F11A0662EFAB}"/>
              </a:ext>
            </a:extLst>
          </p:cNvPr>
          <p:cNvSpPr txBox="1"/>
          <p:nvPr/>
        </p:nvSpPr>
        <p:spPr>
          <a:xfrm>
            <a:off x="8605624" y="4834348"/>
            <a:ext cx="107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magnolija</a:t>
            </a:r>
          </a:p>
        </p:txBody>
      </p:sp>
      <p:sp>
        <p:nvSpPr>
          <p:cNvPr id="46" name="Strelica: zakrivljeno ulijevo 45">
            <a:extLst>
              <a:ext uri="{FF2B5EF4-FFF2-40B4-BE49-F238E27FC236}">
                <a16:creationId xmlns:a16="http://schemas.microsoft.com/office/drawing/2014/main" id="{77C41609-C8D4-4C31-8A80-0426E5B788CE}"/>
              </a:ext>
            </a:extLst>
          </p:cNvPr>
          <p:cNvSpPr/>
          <p:nvPr/>
        </p:nvSpPr>
        <p:spPr>
          <a:xfrm>
            <a:off x="9173238" y="272854"/>
            <a:ext cx="561728" cy="1379126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24A0B561-4B1F-49DA-95A7-1F424A87EB57}"/>
              </a:ext>
            </a:extLst>
          </p:cNvPr>
          <p:cNvSpPr txBox="1"/>
          <p:nvPr/>
        </p:nvSpPr>
        <p:spPr>
          <a:xfrm>
            <a:off x="6705174" y="1101594"/>
            <a:ext cx="1975920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nastavi čitati upute dok ne povežeš svoj list s opisom i slikom</a:t>
            </a:r>
          </a:p>
        </p:txBody>
      </p:sp>
      <p:sp>
        <p:nvSpPr>
          <p:cNvPr id="28" name="Strelica: zakrivljeno ulijevo 27">
            <a:extLst>
              <a:ext uri="{FF2B5EF4-FFF2-40B4-BE49-F238E27FC236}">
                <a16:creationId xmlns:a16="http://schemas.microsoft.com/office/drawing/2014/main" id="{08211EA2-E153-43CB-97BA-B7518F1FDF77}"/>
              </a:ext>
            </a:extLst>
          </p:cNvPr>
          <p:cNvSpPr/>
          <p:nvPr/>
        </p:nvSpPr>
        <p:spPr>
          <a:xfrm>
            <a:off x="9998693" y="1532501"/>
            <a:ext cx="875392" cy="4278734"/>
          </a:xfrm>
          <a:prstGeom prst="curvedLeftArrow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E33295E6-6C79-4F64-9DCC-5B59F109A528}"/>
              </a:ext>
            </a:extLst>
          </p:cNvPr>
          <p:cNvSpPr txBox="1"/>
          <p:nvPr/>
        </p:nvSpPr>
        <p:spPr>
          <a:xfrm>
            <a:off x="8231696" y="3321494"/>
            <a:ext cx="61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/>
              <a:t>javor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9BBF694-4F33-4E5B-90F5-477E51A9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488" t="8554" r="23640" b="18820"/>
          <a:stretch/>
        </p:blipFill>
        <p:spPr>
          <a:xfrm rot="5400000">
            <a:off x="6736437" y="2346596"/>
            <a:ext cx="897910" cy="1066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740AB78-6012-47CD-A963-466AC1F88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68" t="14011" r="17039" b="13350"/>
          <a:stretch/>
        </p:blipFill>
        <p:spPr>
          <a:xfrm>
            <a:off x="8005037" y="2439152"/>
            <a:ext cx="982437" cy="88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C55F456-E2E0-4A88-A8AA-EFBED14D83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936" t="3285" r="17083" b="5448"/>
          <a:stretch/>
        </p:blipFill>
        <p:spPr>
          <a:xfrm rot="10800000">
            <a:off x="6752880" y="3806200"/>
            <a:ext cx="1072414" cy="112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7C5C99C5-A409-4718-A5DF-90A1409E93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3475" t="54211" r="48094" b="-981"/>
          <a:stretch/>
        </p:blipFill>
        <p:spPr>
          <a:xfrm rot="14977097">
            <a:off x="8572758" y="3565572"/>
            <a:ext cx="656538" cy="1569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TekstniOkvir 43">
            <a:extLst>
              <a:ext uri="{FF2B5EF4-FFF2-40B4-BE49-F238E27FC236}">
                <a16:creationId xmlns:a16="http://schemas.microsoft.com/office/drawing/2014/main" id="{33AC815D-21EE-4D9F-9D3A-B5467392A048}"/>
              </a:ext>
            </a:extLst>
          </p:cNvPr>
          <p:cNvSpPr txBox="1"/>
          <p:nvPr/>
        </p:nvSpPr>
        <p:spPr>
          <a:xfrm>
            <a:off x="7183515" y="5482237"/>
            <a:ext cx="2759741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accent1"/>
                </a:solidFill>
              </a:rPr>
              <a:t>tvoj list ima </a:t>
            </a:r>
            <a:r>
              <a:rPr lang="hr-HR" sz="1400" u="sng" dirty="0">
                <a:solidFill>
                  <a:schemeClr val="accent1"/>
                </a:solidFill>
              </a:rPr>
              <a:t>nazubljene rubove</a:t>
            </a:r>
            <a:r>
              <a:rPr lang="hr-HR" sz="1400" dirty="0">
                <a:solidFill>
                  <a:schemeClr val="accent1"/>
                </a:solidFill>
              </a:rPr>
              <a:t> pa prema tome zaključuješ da je riječ o listu </a:t>
            </a:r>
            <a:r>
              <a:rPr lang="hr-HR" sz="1400" b="1" dirty="0">
                <a:solidFill>
                  <a:schemeClr val="accent1"/>
                </a:solidFill>
              </a:rPr>
              <a:t>BREZE</a:t>
            </a:r>
          </a:p>
        </p:txBody>
      </p:sp>
    </p:spTree>
    <p:extLst>
      <p:ext uri="{BB962C8B-B14F-4D97-AF65-F5344CB8AC3E}">
        <p14:creationId xmlns:p14="http://schemas.microsoft.com/office/powerpoint/2010/main" val="263916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7" grpId="0"/>
      <p:bldP spid="19" grpId="0"/>
      <p:bldP spid="20" grpId="0"/>
      <p:bldP spid="21" grpId="0"/>
      <p:bldP spid="27" grpId="0"/>
      <p:bldP spid="30" grpId="0"/>
      <p:bldP spid="31" grpId="0"/>
      <p:bldP spid="37" grpId="0"/>
      <p:bldP spid="40" grpId="0"/>
      <p:bldP spid="46" grpId="0" animBg="1"/>
      <p:bldP spid="47" grpId="0" animBg="1"/>
      <p:bldP spid="28" grpId="0" animBg="1"/>
      <p:bldP spid="32" grpId="0"/>
      <p:bldP spid="44" grpId="0" animBg="1"/>
    </p:bldLst>
  </p:timing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388</TotalTime>
  <Words>684</Words>
  <Application>Microsoft Office PowerPoint</Application>
  <PresentationFormat>Široki zaslon</PresentationFormat>
  <Paragraphs>104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Century Gothic</vt:lpstr>
      <vt:lpstr>Wingdings</vt:lpstr>
      <vt:lpstr>Wingdings 3</vt:lpstr>
      <vt:lpstr>Isječak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89</cp:revision>
  <dcterms:created xsi:type="dcterms:W3CDTF">2020-06-28T16:21:35Z</dcterms:created>
  <dcterms:modified xsi:type="dcterms:W3CDTF">2020-08-05T16:08:15Z</dcterms:modified>
</cp:coreProperties>
</file>